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81" r:id="rId2"/>
    <p:sldId id="292" r:id="rId3"/>
    <p:sldId id="320" r:id="rId4"/>
    <p:sldId id="337" r:id="rId5"/>
    <p:sldId id="282" r:id="rId6"/>
    <p:sldId id="321" r:id="rId7"/>
    <p:sldId id="338" r:id="rId8"/>
    <p:sldId id="346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9" r:id="rId17"/>
    <p:sldId id="347" r:id="rId18"/>
    <p:sldId id="348" r:id="rId19"/>
    <p:sldId id="28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0" autoAdjust="0"/>
    <p:restoredTop sz="91446" autoAdjust="0"/>
  </p:normalViewPr>
  <p:slideViewPr>
    <p:cSldViewPr snapToGrid="0">
      <p:cViewPr varScale="1">
        <p:scale>
          <a:sx n="115" d="100"/>
          <a:sy n="115" d="100"/>
        </p:scale>
        <p:origin x="232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09:32: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 16383,'86'0'0,"-8"0"0,11 0 0,4 0 0,-35 0 0,2 0 0,3 0 0,1 0 0,3 0 0,1 0 0,-1 0 0,1 0 0,-2 0 0,2 0 0,11 0 0,0 0 0,-9 0 0,0 0 0,9 0 0,0 0 0,-15 0 0,-1 0 0,-4 0 0,0 0 0,-5 0 0,0 0 0,39 0 0,-2 0 0,-15 0 0,-10 0 0,-9 0 0,0 0 0,-5 0 0,4 0 0,-14 0 0,-2 0 0,-15 0 0,5 0 0,-5 0 0,7 0 0,-7 0 0,13 0 0,-11 0 0,13 0 0,-8 0 0,-7 0 0,13 0 0,-12 0 0,14 0 0,-8 0 0,-7 0 0,13 0 0,-11 0 0,20 0 0,-5 0 0,0 0 0,20 0 0,-32 0 0,15 0 0,-30 0 0,0-3 0,0 0 0,2-2 0,-4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09:32: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 16383,'89'0'0,"-4"0"0,-11 0 0,10 0 0,9 0 0,0 0 0,-40 0 0,0 0 0,42 0 0,-45 0 0,0 0 0,4 0 0,-1 0 0,34 0 0,-34 0 0,0 0 0,33 0 0,12 0 0,-12 0 0,13 6 0,-14 1 0,14-1 0,-22 0 0,-24-7 0,-1 2 0,20 9 0,17-8 0,-15 8 0,-5-10 0,5 0 0,-15 0 0,-2 0 0,-8 0 0,8 0 0,-13 0 0,11-5 0,-14 0 0,1-4 0,6 3 0,-6 3 0,-1-4 0,7 5 0,-6-10 0,-8 11 0,12-3 0,-20 4 0,14 0 0,-8 0 0,-11 0 0,9 0 0,-20 0 0,12 0 0,-4-3 0,-6 3 0,16-2 0,-20 0 0,10 2 0,-1-8 0,-8 6 0,13-4 0,-9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09:32: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68 16383,'66'-9'0,"-11"1"0,1 4 0,-13-2 0,29 0 0,-18-3 0,10 8 0,-14-4 0,-1-3 0,0 5 0,-7-5 0,-2 8 0,-8 0 0,-7 0 0,-6 0 0,-4 0 0,7 0 0,-4 0 0,8 0 0,-4 0 0,-10 0 0,17 0 0,-20 0 0,13 0 0,-8 0 0,10 0 0,-4 0 0,3 0 0,-12 0 0,4 0 0,1 0 0,2 0 0,-2 0 0,3 0 0,1 0 0,-3 0 0,12 0 0,-15 0 0,5 0 0,3 0 0,-13 0 0,11 0 0,-6 1 0,9 0 0,-2 0 0,-1 1 0,-5 0 0,-4 0 0,8 5 0,-3-6 0,-2 5 0,4-5 0,-6 0 0,17 1 0,-11-2 0,4 3 0,-8-2 0,1 0 0,12-1 0,-12 0 0,10 0 0,-17 0 0,8 0 0,5 0 0,-7 0 0,8 5 0,-7-4 0,-3 5 0,8-6 0,-8 3 0,4-2 0,1 2 0,-5-3 0,9 3 0,-7 0 0,0-1 0,4 2 0,-6-4 0,9 4 0,-8-3 0,12 1 0,-12 0 0,10-1 0,0 8 0,-11-7 0,9 5 0,-8-5 0,3-2 0,6 3 0,-9-1 0,6 0 0,0-1 0,-6 3 0,24-4 0,-21 3 0,10-1 0,-4-2 0,-12 2 0,12 0 0,-10-1 0,3 1 0,1-2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09:32: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20 16383,'41'0'0,"-9"0"0,-21 0 0,2 0 0,12 0 0,-4 0 0,3 0 0,-10 0 0,1 0 0,12 0 0,1 0 0,0 0 0,10 0 0,-11 0 0,20 0 0,3 0 0,1 0 0,6 0 0,7-5 0,-18 4 0,24-5 0,-34 6 0,27 0 0,-19 0 0,-2 0 0,3 0 0,-18 0 0,20 0 0,-13 0 0,6 0 0,-15 0 0,6 0 0,-7 0 0,-3 0 0,1 0 0,-3 0 0,-5 0 0,8 0 0,-8 0 0,2 0 0,10-3 0,-9 2 0,6-3 0,0 4 0,-6 0 0,6 0 0,0 0 0,1 0 0,9 0 0,-12 0 0,8 0 0,-19 0 0,19 0 0,-7 0 0,10 0 0,0 0 0,-7 0 0,5 0 0,-16 0 0,8 0 0,-8 0 0,-1 0 0,12 0 0,-17 0 0,13 0 0,-7 0 0,-1 0 0,13 0 0,-16 0 0,13 0 0,-12 0 0,6 0 0,0 2 0,0-1 0,-4 3 0,5-4 0,-6 3 0,9-2 0,-8 0 0,4-1 0,-3 0 0,2-2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09:32: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69 16383,'75'0'0,"-12"0"0,-31 0 0,6 0 0,-4-9 0,8 7 0,6-11 0,-7 12 0,9-4 0,-1 5 0,1 0 0,-8 0 0,-3 0 0,-14 0 0,6 0 0,-7 0 0,-3 0 0,1 0 0,-14 0 0,9 0 0,-1-2 0,3-1 0,-4 0 0,-1 1 0,0-1 0,13 2 0,-6-2 0,5 3 0,-11 0 0,-3 0 0,17 0 0,-18 0 0,12 0 0,-6 0 0,-5 0 0,18 0 0,-17 0 0,17 0 0,-17 0 0,6 0 0,3-4 0,-12 3 0,12-4 0,-9 4 0,13-5 0,-12 5 0,11-2 0,-12 3 0,3 0 0,10 0 0,6 0 0,2 0 0,6 0 0,-15 2 0,13-2 0,-11 3 0,20 5 0,-20-5 0,0 5 0,-5-8 0,-13 0 0,13 0 0,-3 0 0,-2 0 0,6 0 0,0 0 0,-6 0 0,14 0 0,-7 0 0,9 0 0,7 0 0,-14 3 0,12-3 0,-13 6 0,22-5 0,-18 5 0,24-6 0,-26 3 0,13-3 0,-8 0 0,8 0 0,8 0 0,-12 0 0,-2 0 0,-24 0 0,9 0 0,-4 0 0,4 0 0,-3 0 0,3 0 0,-2 0 0,6 0 0,-8 0 0,8 0 0,2 0 0,-4 0 0,1 0 0,-14 0 0,9 0 0,-2 0 0,12 0 0,-12-2 0,7 2 0,-3-6 0,-7 4 0,13-2 0,-14 2 0,3 2 0,9 0 0,-13 0 0,27 0 0,-14 0 0,17 0 0,-8 0 0,-11 0 0,-2 0 0,-9 0 0,5-3 0,2 2 0,0-2 0,-1 3 0,-3 0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0T07:33: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98 16383,'64'0'0,"-2"0"0,-19 0 0,9 0 0,8 0 0,9 0 0,11 0 0,10 0 0,2 0 0,0 0 0,-10-3 0,-10 0 0,-4-2 0,-5 0 0,-4 0 0,-4-1 0,-5 1 0,-4 2 0,0-2 0,-4 2 0,-1 0 0,-2 0 0,-4 3 0,1 0 0,-3 0 0,0 0 0,0 0 0,0 0 0,6-1 0,4-1 0,3 0 0,6-3 0,0 0 0,1-3 0,0 1 0,-3 0 0,1 1 0,-1 3 0,-1 1 0,0 2 0,-3 0 0,-1 0 0,-1 0 0,1 0 0,4 0 0,-1 0 0,2 0 0,1 0 0,2 0 0,5 0 0,3 0 0,2 0 0,1 0 0,4 0 0,1 0 0,0 0 0,3 0 0,-4 0 0,1 0 0,-1 0 0,-7 0 0,-4 0 0,-3 0 0,-7 0 0,-1 0 0,0 0 0,0 0 0,5 0 0,3 0 0,4 0 0,0 0 0,2 0 0,1 0 0,0 0 0,3 0 0,0 0 0,0 0 0,-3 0 0,-1 0 0,4 0 0,6 0 0,9 0 0,4 0 0,3 0 0,1 0 0,4 0 0,1 0 0,-3 0 0,-6 0 0,-10 0 0,-4 0 0,-7 0 0,-2 0 0,0 0 0,0 2 0,1 2 0,-3 2 0,-2 2 0,1 0 0,0 0 0,3-1 0,1 0 0,-1-2 0,0-2 0,0 0 0,-2-3 0,2 0 0,1 0 0,-1 0 0,0 0 0,-1 0 0,-3 0 0,-5 0 0,-6 0 0,-9 0 0,-10 0 0,-7 0 0,-5 0 0,1-2 0,6 1 0,16-2 0,29 3 0,31 0 0,-34 0 0,5 0 0,6 0 0,2 0 0,3 0 0,0 0 0,-6 0 0,-1 0 0,-7 0 0,-2 0 0,-8 0 0,-3 0 0,37 0 0,-11 0 0,-9 0 0,-5 0 0,0 0 0,-3 0 0,0 0 0,0 0 0,5 0 0,2 0 0,1 0 0,-3 0 0,2 0 0,5 3 0,7 0 0,15 3 0,-43-2 0,1-1 0,7-1 0,1-1 0,4 1 0,1-1 0,0 0 0,0-2 0,0 1 0,-2 0 0,-4 0 0,-1 0 0,-6 1 0,-2 0 0,43 2 0,-10 2 0,-9 4 0,-7-2 0,-9-1 0,-8-1 0,-8-3 0,-5 0 0,-4 0 0,-1 1 0,-3-1 0,0 1 0,-1-2 0,-2 1 0,-1 2 0,-1-1 0,-3-1 0,0 0 0,-3-2 0,1 0 0,-1 0 0,-1 2 0,-2 0 0,-1 0 0,0 0 0,2 0 0,0 0 0,0 0 0,-1-1 0,-2-1 0,7 0 0,-5 0 0,5 0 0,-7 0 0,0 0 0,9 0 0,-4 0 0,6 0 0,-6 0 0,-2 0 0,0 0 0,1 0 0,-1 0 0,0 0 0,0 0 0,-4 0 0,5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266B3-E0F6-41EE-BF7F-35D2D22DF670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EF6E6-E57A-415A-82D8-09C10B86A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EF6E6-E57A-415A-82D8-09C10B86A00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EF6E6-E57A-415A-82D8-09C10B86A00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A3BE9-72AB-43DC-8D03-2EC883ACE85E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FD2D7-9F1C-4A93-A516-20B7470929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customXml" Target="../ink/ink3.xml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customXml" Target="../ink/ink5.xml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0.png"/><Relationship Id="rId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912" y="585203"/>
            <a:ext cx="1172617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3600" b="1" dirty="0" err="1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Jackpot: Non-interactive Aggregatable Lotteries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770840" y="6272797"/>
            <a:ext cx="2387727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0" dirty="0"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邹琪  </a:t>
            </a:r>
            <a:r>
              <a:rPr lang="en-US" altLang="zh-CN" sz="2300" dirty="0"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2025.5.19</a:t>
            </a:r>
            <a:endParaRPr lang="zh-CN" altLang="en-US" sz="2300" dirty="0"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4465" y="5799455"/>
            <a:ext cx="297243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dirty="0"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ASIACRYPT 2024</a:t>
            </a:r>
            <a:endParaRPr lang="zh-CN" altLang="en-US" sz="2300" dirty="0"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30" y="1422400"/>
            <a:ext cx="6939915" cy="284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0375"/>
            <a:ext cx="5163820" cy="1441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500" y="610683"/>
            <a:ext cx="5552550" cy="31675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2951" y="-134006"/>
            <a:ext cx="88104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VC </a:t>
            </a:r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simulation-extractability</a:t>
            </a:r>
            <a:r>
              <a:rPr kumimoji="1" lang="en-US" altLang="en-GB" sz="3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Games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r>
              <a:rPr kumimoji="1" lang="en-GB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35552" y="434616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1" y="484044"/>
            <a:ext cx="6535355" cy="40272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/>
              <p14:cNvContentPartPr/>
              <p14:nvPr/>
            </p14:nvContentPartPr>
            <p14:xfrm>
              <a:off x="873860" y="1934459"/>
              <a:ext cx="1194120" cy="79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873860" y="1934459"/>
                <a:ext cx="1194120" cy="7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墨迹 10"/>
              <p14:cNvContentPartPr/>
              <p14:nvPr/>
            </p14:nvContentPartPr>
            <p14:xfrm>
              <a:off x="3842420" y="1933019"/>
              <a:ext cx="1174680" cy="280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3842420" y="1933019"/>
                <a:ext cx="1174680" cy="280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80" y="0"/>
            <a:ext cx="529336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VC definition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9079" y="683675"/>
            <a:ext cx="6453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5-7:</a:t>
            </a:r>
          </a:p>
          <a:p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" y="1282245"/>
            <a:ext cx="6318250" cy="29434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" y="4470400"/>
            <a:ext cx="6318250" cy="8870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" y="5397691"/>
            <a:ext cx="6160770" cy="9433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085" y="1374893"/>
            <a:ext cx="4916784" cy="826237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>
            <a:off x="4647156" y="2116898"/>
            <a:ext cx="24566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570" y="4656871"/>
            <a:ext cx="5209813" cy="1145726"/>
          </a:xfrm>
          <a:prstGeom prst="rect">
            <a:avLst/>
          </a:prstGeom>
        </p:spPr>
      </p:pic>
      <p:cxnSp>
        <p:nvCxnSpPr>
          <p:cNvPr id="16" name="直线箭头连接符 15"/>
          <p:cNvCxnSpPr/>
          <p:nvPr/>
        </p:nvCxnSpPr>
        <p:spPr>
          <a:xfrm>
            <a:off x="3422015" y="5334501"/>
            <a:ext cx="32902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墨迹 16"/>
              <p14:cNvContentPartPr/>
              <p14:nvPr/>
            </p14:nvContentPartPr>
            <p14:xfrm>
              <a:off x="8050100" y="1999805"/>
              <a:ext cx="817920" cy="424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8"/>
            </p:blipFill>
            <p:spPr>
              <a:xfrm>
                <a:off x="8050100" y="1999805"/>
                <a:ext cx="817920" cy="42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墨迹 17"/>
              <p14:cNvContentPartPr/>
              <p14:nvPr/>
            </p14:nvContentPartPr>
            <p14:xfrm>
              <a:off x="10354820" y="2022125"/>
              <a:ext cx="778320" cy="75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0"/>
            </p:blipFill>
            <p:spPr>
              <a:xfrm>
                <a:off x="10354820" y="2022125"/>
                <a:ext cx="778320" cy="7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墨迹 18"/>
              <p14:cNvContentPartPr/>
              <p14:nvPr/>
            </p14:nvContentPartPr>
            <p14:xfrm>
              <a:off x="7786580" y="5129285"/>
              <a:ext cx="1117440" cy="248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2"/>
            </p:blipFill>
            <p:spPr>
              <a:xfrm>
                <a:off x="7786580" y="5129285"/>
                <a:ext cx="1117440" cy="24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80" y="0"/>
            <a:ext cx="529336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VC definition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9079" y="683675"/>
            <a:ext cx="6453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5-7:</a:t>
            </a:r>
          </a:p>
          <a:p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4" y="1410931"/>
            <a:ext cx="5472099" cy="14300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79" y="1337716"/>
            <a:ext cx="5820099" cy="1503257"/>
          </a:xfrm>
          <a:prstGeom prst="rect">
            <a:avLst/>
          </a:prstGeom>
        </p:spPr>
      </p:pic>
      <p:cxnSp>
        <p:nvCxnSpPr>
          <p:cNvPr id="13" name="直线箭头连接符 12"/>
          <p:cNvCxnSpPr/>
          <p:nvPr/>
        </p:nvCxnSpPr>
        <p:spPr>
          <a:xfrm>
            <a:off x="4521261" y="1990338"/>
            <a:ext cx="17244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79" y="0"/>
            <a:ext cx="71024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KZG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Commitment Scheme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711621"/>
            <a:ext cx="8751521" cy="1210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2031077"/>
            <a:ext cx="8143304" cy="46592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5025" y="2757170"/>
            <a:ext cx="3332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548720" y="3071222"/>
                <a:ext cx="3080730" cy="485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,…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,…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720" y="3071222"/>
                <a:ext cx="3080730" cy="485710"/>
              </a:xfrm>
              <a:prstGeom prst="rect">
                <a:avLst/>
              </a:prstGeom>
              <a:blipFill rotWithShape="1">
                <a:blip r:embed="rId4"/>
                <a:stretch>
                  <a:fillRect l="-11" t="-75" r="2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214102" y="4517909"/>
                <a:ext cx="4240918" cy="779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/>
                  <a:t>L</a:t>
                </a:r>
                <a:r>
                  <a:rPr kumimoji="1" lang="zh-CN" altLang="en-US" sz="1400" dirty="0"/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)   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400" b="0" dirty="0"/>
              </a:p>
              <a:p>
                <a:r>
                  <a:rPr kumimoji="1" lang="en-US" altLang="zh-CN" sz="1400" dirty="0"/>
                  <a:t>R: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f>
                          <m:f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sup>
                    </m:sSubSup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f>
                          <m:f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sup>
                    </m:sSubSup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02" y="4517909"/>
                <a:ext cx="4240918" cy="779957"/>
              </a:xfrm>
              <a:prstGeom prst="rect">
                <a:avLst/>
              </a:prstGeom>
              <a:blipFill rotWithShape="1">
                <a:blip r:embed="rId5"/>
                <a:stretch>
                  <a:fillRect l="-9" t="-67" r="3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/>
          <p:cNvCxnSpPr/>
          <p:nvPr/>
        </p:nvCxnSpPr>
        <p:spPr>
          <a:xfrm>
            <a:off x="4909530" y="3375302"/>
            <a:ext cx="3528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 flipV="1">
            <a:off x="4608821" y="4907888"/>
            <a:ext cx="3605281" cy="13579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088450" y="6252114"/>
                <a:ext cx="37066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Aim</a:t>
                </a:r>
                <a:r>
                  <a:rPr kumimoji="1" lang="zh-CN" altLang="en-US" dirty="0"/>
                  <a:t> ： 验证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=?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450" y="6252114"/>
                <a:ext cx="3706695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2" t="-146" r="1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79" y="0"/>
            <a:ext cx="71024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KZG-based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VC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Scheme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" y="687983"/>
            <a:ext cx="6546835" cy="2203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" y="3023673"/>
            <a:ext cx="6348232" cy="36121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914" y="687983"/>
            <a:ext cx="5386086" cy="24916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05914" y="600164"/>
            <a:ext cx="5347986" cy="2667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4639" y="2978864"/>
            <a:ext cx="6312671" cy="36569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414341" y="783878"/>
                <a:ext cx="22031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/>
                  <a:t>求</a:t>
                </a:r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𝜄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kumimoji="1" lang="en-US" altLang="zh-CN" sz="1400" i="1" smtClean="0">
                        <a:latin typeface="Cambria Math" panose="02040503050406030204" pitchFamily="18" charset="0"/>
                      </a:rPr>
                      <m:t>opening</m:t>
                    </m:r>
                  </m:oMath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341" y="783878"/>
                <a:ext cx="2203152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5" t="-94" r="2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/>
          <p:cNvCxnSpPr/>
          <p:nvPr/>
        </p:nvCxnSpPr>
        <p:spPr>
          <a:xfrm>
            <a:off x="9745417" y="969632"/>
            <a:ext cx="668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705" y="3514725"/>
            <a:ext cx="5385435" cy="29273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7515860" y="3154045"/>
            <a:ext cx="1598295" cy="410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2"/>
          </p:cNvCxnSpPr>
          <p:nvPr/>
        </p:nvCxnSpPr>
        <p:spPr>
          <a:xfrm>
            <a:off x="9498965" y="3179445"/>
            <a:ext cx="14033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7998460" y="3136265"/>
            <a:ext cx="1767205" cy="403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8348345" y="3166110"/>
            <a:ext cx="1616710" cy="3740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9126220" y="3160395"/>
            <a:ext cx="850900" cy="422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79" y="0"/>
            <a:ext cx="88501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VC-based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Aggregatable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Lotteries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Scheme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18" y="1145991"/>
            <a:ext cx="10677294" cy="3971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4640" y="3098165"/>
            <a:ext cx="4974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844031" y="5942841"/>
                <a:ext cx="4838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长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每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kumimoji="1" lang="zh-CN" altLang="en-US" dirty="0"/>
                  <a:t>元素取值在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(1~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31" y="5942841"/>
                <a:ext cx="483833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8" t="-138" b="-2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79" y="0"/>
            <a:ext cx="88501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VC-based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Aggregatable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Lotteries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Protocol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94640" y="3098165"/>
            <a:ext cx="4974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9CC4BF-E6F0-874A-8E74-0D25CD11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27" y="742944"/>
            <a:ext cx="10733146" cy="47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06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C9B43A08-1A70-C940-AB61-B8771F9E2A3F}"/>
              </a:ext>
            </a:extLst>
          </p:cNvPr>
          <p:cNvSpPr/>
          <p:nvPr/>
        </p:nvSpPr>
        <p:spPr>
          <a:xfrm>
            <a:off x="7520930" y="940135"/>
            <a:ext cx="4595296" cy="13304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23008" y="3282315"/>
            <a:ext cx="4300989" cy="6817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45" y="2608278"/>
            <a:ext cx="6790314" cy="35464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9079" y="0"/>
            <a:ext cx="88501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VC-based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Aggregatable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Lotteries</a:t>
            </a:r>
            <a:r>
              <a:rPr lang="zh-CN" altLang="en-US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Scheme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93545" y="825641"/>
            <a:ext cx="6630206" cy="5619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06" y="960464"/>
            <a:ext cx="6595283" cy="16878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4640" y="3098165"/>
            <a:ext cx="4974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/>
              <p14:cNvContentPartPr/>
              <p14:nvPr/>
            </p14:nvContentPartPr>
            <p14:xfrm>
              <a:off x="1326609" y="3934856"/>
              <a:ext cx="4010040" cy="583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326609" y="3934856"/>
                <a:ext cx="4010040" cy="58320"/>
              </a:xfrm>
              <a:prstGeom prst="rect"/>
            </p:spPr>
          </p:pic>
        </mc:Fallback>
      </mc:AlternateContent>
      <p:cxnSp>
        <p:nvCxnSpPr>
          <p:cNvPr id="9" name="直线箭头连接符 8"/>
          <p:cNvCxnSpPr/>
          <p:nvPr/>
        </p:nvCxnSpPr>
        <p:spPr>
          <a:xfrm flipV="1">
            <a:off x="4093828" y="3466465"/>
            <a:ext cx="33900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008" y="3337814"/>
            <a:ext cx="4300989" cy="556162"/>
          </a:xfrm>
          <a:prstGeom prst="rect">
            <a:avLst/>
          </a:prstGeom>
        </p:spPr>
      </p:pic>
      <p:cxnSp>
        <p:nvCxnSpPr>
          <p:cNvPr id="15" name="直线箭头连接符 14"/>
          <p:cNvCxnSpPr/>
          <p:nvPr/>
        </p:nvCxnSpPr>
        <p:spPr>
          <a:xfrm flipV="1">
            <a:off x="3331629" y="4138381"/>
            <a:ext cx="41522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7523007" y="4040673"/>
                <a:ext cx="4300989" cy="133046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𝑝𝑖𝑑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kumimoji="1" lang="en-US" altLang="zh-CN" b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dentifier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player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kumimoji="1" lang="en-US" altLang="zh-CN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𝑙𝑜𝑡𝑡𝑒𝑟𝑦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𝐼𝑠𝑒𝑒𝑑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𝑏𝑒𝑎𝑐𝑜𝑛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altLang="zh-CN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007" y="4040673"/>
                <a:ext cx="4300989" cy="1330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D8FE8F-0EF6-754C-9900-214A16861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3007" y="1000468"/>
            <a:ext cx="4556148" cy="1123185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FC12194-CAAE-DE41-99A5-69E079BA8F9B}"/>
              </a:ext>
            </a:extLst>
          </p:cNvPr>
          <p:cNvCxnSpPr>
            <a:cxnSpLocks/>
          </p:cNvCxnSpPr>
          <p:nvPr/>
        </p:nvCxnSpPr>
        <p:spPr>
          <a:xfrm>
            <a:off x="2590423" y="1679587"/>
            <a:ext cx="4932584" cy="37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79" y="0"/>
            <a:ext cx="8850197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Efficiency Evaluation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94640" y="3098165"/>
            <a:ext cx="4974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" y="1296670"/>
            <a:ext cx="5382895" cy="24022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" y="4373211"/>
            <a:ext cx="6322695" cy="18021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90" y="1296670"/>
            <a:ext cx="5233670" cy="2550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4640" y="627981"/>
            <a:ext cx="7600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charset="0"/>
                <a:ea typeface="微软雅黑" charset="0"/>
              </a:rPr>
              <a:t>VRF-BLS scheme:</a:t>
            </a:r>
            <a:r>
              <a:rPr lang="zh-CN" altLang="en-US" dirty="0">
                <a:latin typeface="微软雅黑" charset="0"/>
                <a:ea typeface="微软雅黑" charset="0"/>
              </a:rPr>
              <a:t>  </a:t>
            </a:r>
            <a:r>
              <a:rPr lang="en-US" altLang="zh-CN" dirty="0">
                <a:latin typeface="微软雅黑" charset="0"/>
                <a:ea typeface="微软雅黑" charset="0"/>
              </a:rPr>
              <a:t>VRF-Based lottery using BLS signature</a:t>
            </a:r>
          </a:p>
          <a:p>
            <a:endParaRPr lang="en-US" altLang="zh-CN" dirty="0">
              <a:latin typeface="微软雅黑" charset="0"/>
              <a:ea typeface="微软雅黑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498502-9108-F148-9068-B0C0F33E8DF9}"/>
              </a:ext>
            </a:extLst>
          </p:cNvPr>
          <p:cNvSpPr txBox="1"/>
          <p:nvPr/>
        </p:nvSpPr>
        <p:spPr>
          <a:xfrm>
            <a:off x="1693841" y="3735172"/>
            <a:ext cx="299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通信和存储开销的对比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4FA82F-423E-DD4D-9512-B2A84FB99471}"/>
              </a:ext>
            </a:extLst>
          </p:cNvPr>
          <p:cNvSpPr txBox="1"/>
          <p:nvPr/>
        </p:nvSpPr>
        <p:spPr>
          <a:xfrm>
            <a:off x="1689674" y="6175341"/>
            <a:ext cx="299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聚合和验证的时间开销对比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5644C4-6567-924D-8B1F-6DF11F9B606D}"/>
              </a:ext>
            </a:extLst>
          </p:cNvPr>
          <p:cNvSpPr txBox="1"/>
          <p:nvPr/>
        </p:nvSpPr>
        <p:spPr>
          <a:xfrm>
            <a:off x="7624719" y="3847465"/>
            <a:ext cx="41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Jackpot</a:t>
            </a:r>
            <a:r>
              <a:rPr kumimoji="1" lang="zh-CN" altLang="en-US" dirty="0"/>
              <a:t> 各阶段通信、时间开销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35433" y="3244334"/>
            <a:ext cx="3249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Thanks</a:t>
            </a:r>
            <a:endParaRPr lang="zh-CN" altLang="en-US" sz="4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600075"/>
            <a:ext cx="6862445" cy="6103620"/>
          </a:xfrm>
          <a:prstGeom prst="rect">
            <a:avLst/>
          </a:prstGeom>
        </p:spPr>
      </p:pic>
      <p:cxnSp>
        <p:nvCxnSpPr>
          <p:cNvPr id="6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59080" y="0"/>
            <a:ext cx="5910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Abstract</a:t>
            </a:r>
          </a:p>
        </p:txBody>
      </p:sp>
      <p:cxnSp>
        <p:nvCxnSpPr>
          <p:cNvPr id="10" name="肘形连接符 9"/>
          <p:cNvCxnSpPr/>
          <p:nvPr/>
        </p:nvCxnSpPr>
        <p:spPr>
          <a:xfrm rot="10800000" flipV="1">
            <a:off x="5060950" y="1423670"/>
            <a:ext cx="4304030" cy="210820"/>
          </a:xfrm>
          <a:prstGeom prst="bentConnector3">
            <a:avLst>
              <a:gd name="adj1" fmla="val 466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8"/>
          <p:cNvSpPr/>
          <p:nvPr/>
        </p:nvSpPr>
        <p:spPr>
          <a:xfrm>
            <a:off x="9392217" y="1054677"/>
            <a:ext cx="1176263" cy="4987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动机</a:t>
            </a: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cxnSp>
        <p:nvCxnSpPr>
          <p:cNvPr id="14" name="肘形连接符 13"/>
          <p:cNvCxnSpPr/>
          <p:nvPr/>
        </p:nvCxnSpPr>
        <p:spPr>
          <a:xfrm rot="10800000">
            <a:off x="3094355" y="2889885"/>
            <a:ext cx="6269355" cy="300990"/>
          </a:xfrm>
          <a:prstGeom prst="bentConnector3">
            <a:avLst>
              <a:gd name="adj1" fmla="val 49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8"/>
          <p:cNvSpPr/>
          <p:nvPr/>
        </p:nvSpPr>
        <p:spPr>
          <a:xfrm>
            <a:off x="9404918" y="2970907"/>
            <a:ext cx="1163270" cy="4987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动机2</a:t>
            </a:r>
            <a:endParaRPr lang="en-US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8"/>
          <p:cNvSpPr/>
          <p:nvPr/>
        </p:nvSpPr>
        <p:spPr>
          <a:xfrm>
            <a:off x="9392218" y="4055521"/>
            <a:ext cx="1163270" cy="4987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</a:t>
            </a:r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cxnSp>
        <p:nvCxnSpPr>
          <p:cNvPr id="19" name="肘形连接符 18"/>
          <p:cNvCxnSpPr>
            <a:stCxn id="17" idx="1"/>
          </p:cNvCxnSpPr>
          <p:nvPr/>
        </p:nvCxnSpPr>
        <p:spPr>
          <a:xfrm rot="10800000">
            <a:off x="2577465" y="3641725"/>
            <a:ext cx="6814820" cy="662940"/>
          </a:xfrm>
          <a:prstGeom prst="bentConnector3">
            <a:avLst>
              <a:gd name="adj1" fmla="val 288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/>
          <p:nvPr/>
        </p:nvCxnSpPr>
        <p:spPr>
          <a:xfrm rot="10800000">
            <a:off x="1222375" y="4429125"/>
            <a:ext cx="8182610" cy="911860"/>
          </a:xfrm>
          <a:prstGeom prst="bentConnector3">
            <a:avLst>
              <a:gd name="adj1" fmla="val 246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8"/>
          <p:cNvSpPr/>
          <p:nvPr/>
        </p:nvSpPr>
        <p:spPr>
          <a:xfrm>
            <a:off x="9405211" y="5163189"/>
            <a:ext cx="1163270" cy="4987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</a:t>
            </a:r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" name="矩形: 圆角 8"/>
          <p:cNvSpPr/>
          <p:nvPr/>
        </p:nvSpPr>
        <p:spPr>
          <a:xfrm>
            <a:off x="9391876" y="5894074"/>
            <a:ext cx="1163270" cy="4987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</a:t>
            </a:r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cxnSp>
        <p:nvCxnSpPr>
          <p:cNvPr id="3" name="肘形连接符 2"/>
          <p:cNvCxnSpPr/>
          <p:nvPr/>
        </p:nvCxnSpPr>
        <p:spPr>
          <a:xfrm rot="10800000">
            <a:off x="6734175" y="5955665"/>
            <a:ext cx="2629535" cy="118745"/>
          </a:xfrm>
          <a:prstGeom prst="bentConnector3">
            <a:avLst>
              <a:gd name="adj1" fmla="val 49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80" y="0"/>
            <a:ext cx="5910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Introduction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8706" y="2032000"/>
            <a:ext cx="1090129" cy="1090129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3705" y="1961539"/>
            <a:ext cx="1350461" cy="1350461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3734166" y="2385059"/>
            <a:ext cx="4551771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96603" y="2808935"/>
            <a:ext cx="4589334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373630" y="3195320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Blockchain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100768" y="3153300"/>
            <a:ext cx="20322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Jackpot</a:t>
            </a:r>
          </a:p>
        </p:txBody>
      </p:sp>
      <p:sp>
        <p:nvSpPr>
          <p:cNvPr id="29" name="对话气泡: 圆角矩形 28"/>
          <p:cNvSpPr/>
          <p:nvPr/>
        </p:nvSpPr>
        <p:spPr>
          <a:xfrm>
            <a:off x="433705" y="1052830"/>
            <a:ext cx="2277745" cy="1200150"/>
          </a:xfrm>
          <a:prstGeom prst="wedgeRoundRectCallout">
            <a:avLst>
              <a:gd name="adj1" fmla="val 43575"/>
              <a:gd name="adj2" fmla="val 6761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我需要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Lottery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来保持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liveness</a:t>
            </a:r>
          </a:p>
        </p:txBody>
      </p:sp>
      <p:sp>
        <p:nvSpPr>
          <p:cNvPr id="30" name="对话气泡: 圆角矩形 29"/>
          <p:cNvSpPr/>
          <p:nvPr/>
        </p:nvSpPr>
        <p:spPr>
          <a:xfrm>
            <a:off x="9619731" y="837188"/>
            <a:ext cx="1798767" cy="1497327"/>
          </a:xfrm>
          <a:prstGeom prst="wedgeRoundRectCallout">
            <a:avLst>
              <a:gd name="adj1" fmla="val -47338"/>
              <a:gd name="adj2" fmla="val 5888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我们的方案符合需求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并且更高效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671320" y="5433695"/>
            <a:ext cx="98539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现有区块链解决方案在上述性质中只能满足部分</a:t>
            </a:r>
            <a:r>
              <a:rPr lang="en-US" altLang="zh-CN" sz="2400" dirty="0"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，</a:t>
            </a:r>
            <a:r>
              <a:rPr lang="zh-CN" altLang="en-US" sz="2400" dirty="0"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甚至需要额外设置</a:t>
            </a:r>
            <a:endParaRPr lang="en-US" altLang="zh-CN" sz="2400" dirty="0"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Jackpot</a:t>
            </a:r>
            <a:r>
              <a:rPr lang="zh-CN" altLang="en-US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满足上述所有性质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性能可观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存储友好</a:t>
            </a:r>
            <a:endParaRPr lang="en-US" altLang="zh-CN" sz="24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2302" y="3080234"/>
            <a:ext cx="625383" cy="57112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5887" y="1289625"/>
            <a:ext cx="625383" cy="571126"/>
          </a:xfrm>
          <a:prstGeom prst="rect">
            <a:avLst/>
          </a:prstGeom>
        </p:spPr>
      </p:pic>
      <p:sp>
        <p:nvSpPr>
          <p:cNvPr id="24" name="矩形: 圆角 23"/>
          <p:cNvSpPr/>
          <p:nvPr/>
        </p:nvSpPr>
        <p:spPr>
          <a:xfrm>
            <a:off x="678828" y="5433658"/>
            <a:ext cx="942624" cy="1142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已有方案对比</a:t>
            </a:r>
          </a:p>
        </p:txBody>
      </p:sp>
      <p:sp>
        <p:nvSpPr>
          <p:cNvPr id="35" name="矩形: 圆角 34"/>
          <p:cNvSpPr/>
          <p:nvPr/>
        </p:nvSpPr>
        <p:spPr>
          <a:xfrm>
            <a:off x="445135" y="5377815"/>
            <a:ext cx="10972165" cy="131254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96502" y="1912781"/>
            <a:ext cx="20322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Lottery</a:t>
            </a:r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协议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6362" y="3042392"/>
            <a:ext cx="203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抗偏差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859899" y="3807754"/>
            <a:ext cx="203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不可预测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335162" y="3713027"/>
            <a:ext cx="203226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Lottery</a:t>
            </a:r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协议</a:t>
            </a:r>
            <a:endParaRPr lang="en-US" altLang="zh-CN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输出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465252" y="2994873"/>
            <a:ext cx="20322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概率均匀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264780" y="3362606"/>
            <a:ext cx="20322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匿名选举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156195" y="3719362"/>
            <a:ext cx="20322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存储开销低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156195" y="4043111"/>
            <a:ext cx="20322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可聚合友好</a:t>
            </a:r>
          </a:p>
        </p:txBody>
      </p:sp>
      <p:cxnSp>
        <p:nvCxnSpPr>
          <p:cNvPr id="4" name="直线箭头连接符 3"/>
          <p:cNvCxnSpPr/>
          <p:nvPr/>
        </p:nvCxnSpPr>
        <p:spPr>
          <a:xfrm>
            <a:off x="4756827" y="3345155"/>
            <a:ext cx="283271" cy="925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4400345" y="3603662"/>
            <a:ext cx="617341" cy="2527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 flipH="1">
            <a:off x="5902629" y="3187334"/>
            <a:ext cx="976374" cy="742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 flipH="1" flipV="1">
            <a:off x="5872301" y="3437135"/>
            <a:ext cx="901103" cy="148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 flipH="1" flipV="1">
            <a:off x="5854933" y="3575883"/>
            <a:ext cx="700034" cy="230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H="1" flipV="1">
            <a:off x="5799640" y="3659681"/>
            <a:ext cx="665170" cy="5265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80" y="0"/>
            <a:ext cx="5910298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Mind map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18"/>
          <p:cNvSpPr/>
          <p:nvPr/>
        </p:nvSpPr>
        <p:spPr>
          <a:xfrm>
            <a:off x="558165" y="2358390"/>
            <a:ext cx="2131695" cy="7905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KZG</a:t>
            </a:r>
          </a:p>
        </p:txBody>
      </p:sp>
      <p:sp>
        <p:nvSpPr>
          <p:cNvPr id="3" name="矩形: 圆角 18"/>
          <p:cNvSpPr/>
          <p:nvPr/>
        </p:nvSpPr>
        <p:spPr>
          <a:xfrm>
            <a:off x="8080375" y="2358390"/>
            <a:ext cx="2131695" cy="7905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Jackpot</a:t>
            </a:r>
          </a:p>
        </p:txBody>
      </p:sp>
      <p:sp>
        <p:nvSpPr>
          <p:cNvPr id="5" name="矩形: 圆角 18"/>
          <p:cNvSpPr/>
          <p:nvPr/>
        </p:nvSpPr>
        <p:spPr>
          <a:xfrm>
            <a:off x="4319905" y="2358390"/>
            <a:ext cx="2131695" cy="7905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VC</a:t>
            </a:r>
          </a:p>
        </p:txBody>
      </p:sp>
      <p:cxnSp>
        <p:nvCxnSpPr>
          <p:cNvPr id="6" name="直接箭头连接符 5"/>
          <p:cNvCxnSpPr>
            <a:stCxn id="53" idx="3"/>
            <a:endCxn id="5" idx="1"/>
          </p:cNvCxnSpPr>
          <p:nvPr/>
        </p:nvCxnSpPr>
        <p:spPr>
          <a:xfrm>
            <a:off x="2689860" y="2753995"/>
            <a:ext cx="16300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6451600" y="2753995"/>
            <a:ext cx="16300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矩形: 圆角 18"/>
          <p:cNvSpPr/>
          <p:nvPr/>
        </p:nvSpPr>
        <p:spPr>
          <a:xfrm>
            <a:off x="2651760" y="4160520"/>
            <a:ext cx="2131695" cy="7905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Completeness</a:t>
            </a:r>
          </a:p>
        </p:txBody>
      </p:sp>
      <p:sp>
        <p:nvSpPr>
          <p:cNvPr id="7" name="矩形: 圆角 18"/>
          <p:cNvSpPr/>
          <p:nvPr/>
        </p:nvSpPr>
        <p:spPr>
          <a:xfrm>
            <a:off x="5675630" y="4160520"/>
            <a:ext cx="3399790" cy="7905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Simulation-Extractability</a:t>
            </a:r>
          </a:p>
        </p:txBody>
      </p:sp>
      <p:cxnSp>
        <p:nvCxnSpPr>
          <p:cNvPr id="9" name="肘形连接符 8"/>
          <p:cNvCxnSpPr>
            <a:stCxn id="4" idx="0"/>
            <a:endCxn id="5" idx="2"/>
          </p:cNvCxnSpPr>
          <p:nvPr/>
        </p:nvCxnSpPr>
        <p:spPr>
          <a:xfrm rot="16200000">
            <a:off x="4045585" y="2820670"/>
            <a:ext cx="1011555" cy="1668145"/>
          </a:xfrm>
          <a:prstGeom prst="bentConnector3">
            <a:avLst>
              <a:gd name="adj1" fmla="val 4996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 rot="16200000" flipV="1">
            <a:off x="5995035" y="2660015"/>
            <a:ext cx="1011555" cy="1989455"/>
          </a:xfrm>
          <a:prstGeom prst="bentConnector3">
            <a:avLst>
              <a:gd name="adj1" fmla="val 4996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40" y="516890"/>
            <a:ext cx="8536940" cy="28917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9080" y="0"/>
            <a:ext cx="52933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Preliminaries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40" y="3352800"/>
            <a:ext cx="7918450" cy="1783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090" y="4966335"/>
            <a:ext cx="7826375" cy="1961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418820" y="1098647"/>
            <a:ext cx="3735080" cy="51341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9080" y="0"/>
            <a:ext cx="529336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VC definition and Oracle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9080" y="683675"/>
            <a:ext cx="312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406120" y="1452953"/>
                <a:ext cx="380067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为字母表，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是向量长度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120" y="1452953"/>
                <a:ext cx="3800670" cy="374270"/>
              </a:xfrm>
              <a:prstGeom prst="rect">
                <a:avLst/>
              </a:prstGeom>
              <a:blipFill rotWithShape="1">
                <a:blip r:embed="rId2"/>
                <a:stretch>
                  <a:fillRect l="-16" t="-20" r="5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" y="1246917"/>
            <a:ext cx="8325159" cy="11606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1" y="2454863"/>
            <a:ext cx="8336732" cy="311506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534567" y="1792013"/>
            <a:ext cx="3545450" cy="444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允许对某向量承诺；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2: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承诺者打开向量某位置和一个打开证明，验证为公开可验证；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3:Aggregate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：接收不同承诺的同一位置的打开证明，并且聚合为一个；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4:Ver Com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：验证承诺在结构上是否合法；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80" y="0"/>
            <a:ext cx="529336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VC definition and Oracle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9080" y="683675"/>
            <a:ext cx="3126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38" y="1261526"/>
            <a:ext cx="7321324" cy="48873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80" y="0"/>
            <a:ext cx="529336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VC definition and Oracle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9080" y="683675"/>
            <a:ext cx="3126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 Completeness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65" y="1282700"/>
            <a:ext cx="7264400" cy="3411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665" y="4694555"/>
            <a:ext cx="6722110" cy="18599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80" y="0"/>
            <a:ext cx="529336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VC definition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640" y="545827"/>
            <a:ext cx="1160272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9080" y="683675"/>
            <a:ext cx="5087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4: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simulation-extractability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52550"/>
            <a:ext cx="9601200" cy="105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06650"/>
            <a:ext cx="9550400" cy="3949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61535" y="6356350"/>
            <a:ext cx="894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攻击者无法区分真实交互和模拟器，并且不能成功伪造消息而不被提取（提取器）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381</Words>
  <Application>Microsoft Macintosh PowerPoint</Application>
  <PresentationFormat>宽屏</PresentationFormat>
  <Paragraphs>76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朝阳 张</dc:creator>
  <cp:lastModifiedBy>特 苏 伦</cp:lastModifiedBy>
  <cp:revision>63</cp:revision>
  <dcterms:created xsi:type="dcterms:W3CDTF">2025-05-14T01:17:17Z</dcterms:created>
  <dcterms:modified xsi:type="dcterms:W3CDTF">2025-05-14T06:59:16Z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EEDFAEAD92904E1BB3E0DD246FA8CFFD_12</vt:lpwstr>
  </property>
  <property fmtid="{D5CDD505-2E9C-101B-9397-08002B2CF9AE}" pid="3" name="KSOProductBuildVer">
    <vt:lpwstr>2052-7.3.1.8967</vt:lpwstr>
  </property>
</Properties>
</file>